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8" r:id="rId3"/>
    <p:sldId id="273" r:id="rId4"/>
    <p:sldId id="259" r:id="rId5"/>
    <p:sldId id="266" r:id="rId6"/>
    <p:sldId id="267" r:id="rId7"/>
    <p:sldId id="268" r:id="rId8"/>
    <p:sldId id="260" r:id="rId9"/>
    <p:sldId id="261" r:id="rId10"/>
    <p:sldId id="262" r:id="rId11"/>
    <p:sldId id="275" r:id="rId12"/>
    <p:sldId id="263" r:id="rId13"/>
    <p:sldId id="264" r:id="rId14"/>
    <p:sldId id="265" r:id="rId15"/>
    <p:sldId id="269" r:id="rId16"/>
    <p:sldId id="270" r:id="rId17"/>
    <p:sldId id="276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6C5F570-338B-4963-BD6A-08F9E3B5AB42}">
          <p14:sldIdLst>
            <p14:sldId id="257"/>
            <p14:sldId id="258"/>
            <p14:sldId id="273"/>
            <p14:sldId id="259"/>
            <p14:sldId id="266"/>
            <p14:sldId id="267"/>
            <p14:sldId id="268"/>
            <p14:sldId id="260"/>
            <p14:sldId id="261"/>
            <p14:sldId id="262"/>
            <p14:sldId id="275"/>
            <p14:sldId id="263"/>
            <p14:sldId id="264"/>
            <p14:sldId id="265"/>
            <p14:sldId id="269"/>
            <p14:sldId id="270"/>
            <p14:sldId id="276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62" autoAdjust="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AD283-93EA-4C5D-968D-3FFC7DBC55FC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FA0F5-F79B-45B5-9ED0-2E8393271A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732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FA0F5-F79B-45B5-9ED0-2E8393271A6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210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FA0F5-F79B-45B5-9ED0-2E8393271A6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39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FA0F5-F79B-45B5-9ED0-2E8393271A6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35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9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56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574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427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861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953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95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793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21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1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875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12888-A84A-4A8E-8374-2E5340AA72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71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99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5.jpe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7.png"/><Relationship Id="rId10" Type="http://schemas.openxmlformats.org/officeDocument/2006/relationships/image" Target="../media/image3.emf"/><Relationship Id="rId4" Type="http://schemas.openxmlformats.org/officeDocument/2006/relationships/image" Target="../media/image6.png"/><Relationship Id="rId9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resurs.kzn@tatar.ru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6480720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ru-RU" dirty="0" smtClean="0"/>
              <a:t>Нормативно-методическое обеспечение работы педагога-психолога в образовательном учреждении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56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6408712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ru-RU" dirty="0" smtClean="0"/>
              <a:t>Документация педагога- психолога образовательной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69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r>
              <a:rPr lang="ru-RU" dirty="0" smtClean="0"/>
              <a:t>Открытая документация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/>
          <a:stretch/>
        </p:blipFill>
        <p:spPr>
          <a:xfrm>
            <a:off x="3275856" y="1628800"/>
            <a:ext cx="2497436" cy="487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8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296144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reflection blurRad="6350" stA="50000" endA="300" endPos="55000" dir="5400000" sy="-100000" algn="bl" rotWithShape="0"/>
          </a:effectLst>
        </p:spPr>
        <p:txBody>
          <a:bodyPr anchor="t">
            <a:normAutofit fontScale="90000"/>
          </a:bodyPr>
          <a:lstStyle/>
          <a:p>
            <a:pPr algn="l"/>
            <a:r>
              <a:rPr lang="ru-RU" sz="2800" smtClean="0">
                <a:latin typeface="Arial Narrow" pitchFamily="34" charset="0"/>
              </a:rPr>
              <a:t>  Годовой </a:t>
            </a:r>
            <a:r>
              <a:rPr lang="ru-RU" sz="2800" dirty="0" smtClean="0">
                <a:latin typeface="Arial Narrow" pitchFamily="34" charset="0"/>
              </a:rPr>
              <a:t>план, </a:t>
            </a:r>
            <a:r>
              <a:rPr lang="ru-RU" sz="2800" u="sng" dirty="0" smtClean="0">
                <a:latin typeface="Arial Narrow" pitchFamily="34" charset="0"/>
              </a:rPr>
              <a:t>утверждается</a:t>
            </a:r>
            <a:r>
              <a:rPr lang="ru-RU" sz="2800" dirty="0" smtClean="0">
                <a:latin typeface="Arial Narrow" pitchFamily="34" charset="0"/>
              </a:rPr>
              <a:t> руководителем образовательной  организации, </a:t>
            </a:r>
            <a:r>
              <a:rPr lang="ru-RU" sz="2800" u="sng" dirty="0" smtClean="0">
                <a:latin typeface="Arial Narrow" pitchFamily="34" charset="0"/>
              </a:rPr>
              <a:t>согласовывается </a:t>
            </a:r>
            <a:r>
              <a:rPr lang="ru-RU" sz="2800" dirty="0" smtClean="0">
                <a:latin typeface="Arial Narrow" pitchFamily="34" charset="0"/>
              </a:rPr>
              <a:t>с куратором по </a:t>
            </a:r>
            <a:r>
              <a:rPr lang="ru-RU" sz="2800" smtClean="0">
                <a:latin typeface="Arial Narrow" pitchFamily="34" charset="0"/>
              </a:rPr>
              <a:t>профессиональному подчинению.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3384376"/>
          </a:xfr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600" b="1" dirty="0" smtClean="0">
                <a:latin typeface="Arial Narrow" pitchFamily="34" charset="0"/>
              </a:rPr>
              <a:t>   « Согласовано» .                                                                                                        «Утверждаю»</a:t>
            </a:r>
          </a:p>
          <a:p>
            <a:pPr marL="0" indent="0" algn="l">
              <a:buNone/>
            </a:pPr>
            <a:r>
              <a:rPr lang="ru-RU" sz="1600" b="1" dirty="0" smtClean="0">
                <a:latin typeface="Arial Narrow" pitchFamily="34" charset="0"/>
              </a:rPr>
              <a:t>Руководитель МО                                                                                                     Директор гимназии №…</a:t>
            </a:r>
          </a:p>
          <a:p>
            <a:pPr marL="0" indent="0">
              <a:buNone/>
            </a:pPr>
            <a:r>
              <a:rPr lang="ru-RU" sz="1600" b="1" dirty="0">
                <a:latin typeface="Arial Narrow" pitchFamily="34" charset="0"/>
              </a:rPr>
              <a:t>Кировского </a:t>
            </a:r>
            <a:r>
              <a:rPr lang="ru-RU" sz="1600" b="1" dirty="0" smtClean="0">
                <a:latin typeface="Arial Narrow" pitchFamily="34" charset="0"/>
              </a:rPr>
              <a:t>района г Казани                                                                                  _______________(Ф.И.О.)</a:t>
            </a:r>
          </a:p>
          <a:p>
            <a:pPr marL="0" indent="0">
              <a:buNone/>
            </a:pPr>
            <a:r>
              <a:rPr lang="ru-RU" sz="1600" b="1" dirty="0" smtClean="0">
                <a:latin typeface="Arial Narrow" pitchFamily="34" charset="0"/>
              </a:rPr>
              <a:t>_____________ (Ф.И.О.)</a:t>
            </a:r>
          </a:p>
          <a:p>
            <a:pPr marL="0" indent="0">
              <a:buNone/>
            </a:pPr>
            <a:r>
              <a:rPr lang="ru-RU" sz="1600" b="1" dirty="0" smtClean="0">
                <a:latin typeface="Arial Narrow" pitchFamily="34" charset="0"/>
              </a:rPr>
              <a:t>01.09.2016.                                                                                                                       (ПЕЧАТЬ)</a:t>
            </a:r>
          </a:p>
          <a:p>
            <a:pPr marL="0" indent="0" algn="ctr">
              <a:buNone/>
            </a:pPr>
            <a:r>
              <a:rPr lang="ru-RU" sz="1600" b="1" dirty="0" smtClean="0">
                <a:latin typeface="Arial Narrow" pitchFamily="34" charset="0"/>
              </a:rPr>
              <a:t>  </a:t>
            </a:r>
          </a:p>
          <a:p>
            <a:pPr marL="0" indent="0" algn="ctr">
              <a:buNone/>
            </a:pPr>
            <a:r>
              <a:rPr lang="ru-RU" sz="1600" b="1" dirty="0" smtClean="0">
                <a:latin typeface="Arial Narrow" pitchFamily="34" charset="0"/>
              </a:rPr>
              <a:t>План работы</a:t>
            </a:r>
          </a:p>
          <a:p>
            <a:pPr marL="0" indent="0" algn="ctr">
              <a:buNone/>
            </a:pPr>
            <a:r>
              <a:rPr lang="ru-RU" sz="1600" b="1" dirty="0" smtClean="0">
                <a:latin typeface="Arial Narrow" pitchFamily="34" charset="0"/>
              </a:rPr>
              <a:t>психологической  службы</a:t>
            </a:r>
          </a:p>
          <a:p>
            <a:pPr marL="0" indent="0" algn="ctr">
              <a:buNone/>
            </a:pPr>
            <a:r>
              <a:rPr lang="ru-RU" sz="1600" b="1" dirty="0" smtClean="0">
                <a:latin typeface="Arial Narrow" pitchFamily="34" charset="0"/>
              </a:rPr>
              <a:t>гимназии №….г Казани</a:t>
            </a:r>
          </a:p>
          <a:p>
            <a:pPr marL="0" indent="0" algn="ctr">
              <a:buNone/>
            </a:pPr>
            <a:r>
              <a:rPr lang="ru-RU" sz="1600" b="1" dirty="0" smtClean="0">
                <a:latin typeface="Arial Narrow" pitchFamily="34" charset="0"/>
              </a:rPr>
              <a:t>На 2016-17 учебный год.</a:t>
            </a:r>
          </a:p>
          <a:p>
            <a:pPr marL="0" indent="0">
              <a:buNone/>
            </a:pPr>
            <a:endParaRPr lang="ru-RU" sz="1600" dirty="0" smtClean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92576"/>
              </p:ext>
            </p:extLst>
          </p:nvPr>
        </p:nvGraphicFramePr>
        <p:xfrm>
          <a:off x="179514" y="5013176"/>
          <a:ext cx="8784975" cy="1640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995"/>
                <a:gridCol w="1756995"/>
                <a:gridCol w="1756995"/>
                <a:gridCol w="1756995"/>
                <a:gridCol w="1756995"/>
              </a:tblGrid>
              <a:tr h="82777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Вид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деятельности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Методы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Контингент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Срок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исполнения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примечания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310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86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520070"/>
            <a:ext cx="8712969" cy="5878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anchor="ctr">
            <a:spAutoFit/>
          </a:bodyPr>
          <a:lstStyle/>
          <a:p>
            <a:pPr algn="ctr"/>
            <a:endParaRPr lang="ru-RU" sz="2400" b="1" u="sng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До 25 августа</a:t>
            </a:r>
            <a:endParaRPr lang="ru-RU" sz="2400" b="1" u="sng" dirty="0" smtClean="0">
              <a:solidFill>
                <a:srgbClr val="FF0000"/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Стенды для родителей со следующей  информацией :</a:t>
            </a:r>
          </a:p>
          <a:p>
            <a:r>
              <a:rPr lang="ru-R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  -     График работы педагога-психолога школы</a:t>
            </a:r>
            <a:endParaRPr lang="ru-RU" sz="3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r>
              <a:rPr lang="ru-R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  -     Информация о психолого-педагогических центрах     города.</a:t>
            </a:r>
            <a:endParaRPr lang="ru-RU" sz="3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Информационные плакаты о работе Детского телефона доверия и  Уполномоченного по правам ребенка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Анонимный ящик доверия.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План работы педагога-психолога  с отражением запроса классных руководителей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62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039" y="302359"/>
            <a:ext cx="8784976" cy="58169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Октябрь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Психологический 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мониторинг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 по направлениям: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адаптация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профориентация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Совет профилактики – индивидуальный план работы с детьми «группы риска»</a:t>
            </a:r>
          </a:p>
          <a:p>
            <a:pPr algn="just"/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ru-RU" sz="2800" u="sng" dirty="0" smtClean="0">
                <a:solidFill>
                  <a:srgbClr val="FF0000"/>
                </a:solidFill>
                <a:latin typeface="Arial Narrow" pitchFamily="34" charset="0"/>
                <a:cs typeface="Arial" panose="020B0604020202020204" pitchFamily="34" charset="0"/>
              </a:rPr>
              <a:t>«</a:t>
            </a:r>
            <a:r>
              <a:rPr lang="ru-RU" sz="2800" u="sng" dirty="0">
                <a:solidFill>
                  <a:srgbClr val="FF0000"/>
                </a:solidFill>
                <a:latin typeface="Arial Narrow" pitchFamily="34" charset="0"/>
                <a:cs typeface="Arial" panose="020B0604020202020204" pitchFamily="34" charset="0"/>
              </a:rPr>
              <a:t>Группа риска» пересматривается в январе, </a:t>
            </a:r>
            <a:r>
              <a:rPr lang="ru-RU" sz="2800" u="sng" dirty="0" smtClean="0">
                <a:solidFill>
                  <a:srgbClr val="FF0000"/>
                </a:solidFill>
                <a:latin typeface="Arial Narrow" pitchFamily="34" charset="0"/>
                <a:cs typeface="Arial" panose="020B0604020202020204" pitchFamily="34" charset="0"/>
              </a:rPr>
              <a:t>мае.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algn="ctr"/>
            <a:endParaRPr lang="ru-RU" sz="2400" u="sng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Ноябрь-Декабрь</a:t>
            </a:r>
            <a:endParaRPr lang="ru-RU" sz="2400" u="sng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Родительские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собрания с элементами тренингов по программе «Путь к успеху» (И.Г Вахрушева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41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7" y="188640"/>
            <a:ext cx="8578581" cy="65556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sz="28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Февраль – </a:t>
            </a:r>
            <a:r>
              <a:rPr lang="ru-RU" sz="2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Апрель</a:t>
            </a:r>
          </a:p>
          <a:p>
            <a:pPr algn="ctr"/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Родительское собрание на тему «Психологическая готовность семьи к ЕГЭ»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Тренинг с педагогами «Профилактика профессионального выгорания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»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algn="ctr"/>
            <a:endParaRPr lang="ru-RU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algn="ctr"/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Май – Июнь</a:t>
            </a:r>
          </a:p>
          <a:p>
            <a:endParaRPr lang="ru-RU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Годовой план работы  педагога-психолога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на новый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учебный год.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Психологическое сопровождение детей, родителей и педагогов по всем видам экзаменационных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испытаний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педагога-психолога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48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2016224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r>
              <a:rPr lang="ru-RU" dirty="0" smtClean="0"/>
              <a:t>Журнал учета видов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681550"/>
              </p:ext>
            </p:extLst>
          </p:nvPr>
        </p:nvGraphicFramePr>
        <p:xfrm>
          <a:off x="179512" y="2348880"/>
          <a:ext cx="8784976" cy="43048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1534"/>
                <a:gridCol w="1952216"/>
                <a:gridCol w="1877131"/>
                <a:gridCol w="1576791"/>
                <a:gridCol w="2027304"/>
              </a:tblGrid>
              <a:tr h="3323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Дата,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часы работы</a:t>
                      </a:r>
                      <a:endParaRPr lang="ru-RU" sz="2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Содержание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работы</a:t>
                      </a:r>
                      <a:endParaRPr lang="ru-RU" sz="2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По чьей </a:t>
                      </a:r>
                      <a:r>
                        <a:rPr lang="ru-RU" sz="2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инициативе </a:t>
                      </a:r>
                      <a:r>
                        <a:rPr lang="ru-RU" sz="2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проведена работа</a:t>
                      </a:r>
                      <a:endParaRPr lang="ru-RU" sz="2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Участники</a:t>
                      </a:r>
                      <a:endParaRPr lang="ru-RU" sz="2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Примечание</a:t>
                      </a:r>
                      <a:endParaRPr lang="ru-RU" sz="2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370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74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56990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 fontScale="90000"/>
          </a:bodyPr>
          <a:lstStyle/>
          <a:p>
            <a:r>
              <a:rPr lang="ru-RU" dirty="0" smtClean="0"/>
              <a:t>Циклограмма деятельности на рабочую неделю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052450"/>
              </p:ext>
            </p:extLst>
          </p:nvPr>
        </p:nvGraphicFramePr>
        <p:xfrm>
          <a:off x="179512" y="1484784"/>
          <a:ext cx="8784975" cy="5175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325"/>
                <a:gridCol w="2928325"/>
                <a:gridCol w="2928325"/>
              </a:tblGrid>
              <a:tr h="1656184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Дни недели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Планируемые мероприятия с указанием места и времени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примечание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659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Понедельник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9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Вторник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9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Среда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9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Четверг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9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Пятница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9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Суббота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55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80920" cy="2218258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>
            <a:noAutofit/>
          </a:bodyPr>
          <a:lstStyle/>
          <a:p>
            <a:pPr algn="l"/>
            <a:r>
              <a:rPr lang="ru-RU" sz="3200" dirty="0" smtClean="0"/>
              <a:t>    </a:t>
            </a:r>
            <a:r>
              <a:rPr lang="ru-RU" sz="3200" dirty="0" smtClean="0">
                <a:latin typeface="Arial Narrow" pitchFamily="34" charset="0"/>
              </a:rPr>
              <a:t>Программы и методы психопрофилактической, диагностической, развивающей, коррекционной, консультационной  и других видов работы.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140968"/>
            <a:ext cx="8435280" cy="2913187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marL="0" indent="0">
              <a:buNone/>
            </a:pPr>
            <a:endParaRPr lang="ru-RU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   Аналитический отчет о проведенной работе за год,   </a:t>
            </a:r>
            <a:r>
              <a:rPr lang="ru-RU" u="sng" dirty="0" smtClean="0">
                <a:latin typeface="Arial Narrow" pitchFamily="34" charset="0"/>
              </a:rPr>
              <a:t>утвержденный руководителем.</a:t>
            </a:r>
            <a:endParaRPr lang="ru-RU" u="sng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ru-RU" dirty="0" smtClean="0"/>
              <a:t>Специальная документация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80"/>
          <a:stretch/>
        </p:blipFill>
        <p:spPr>
          <a:xfrm>
            <a:off x="3059832" y="1700808"/>
            <a:ext cx="2484086" cy="493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9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07288" cy="1156990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r>
              <a:rPr lang="ru-RU" b="1" dirty="0"/>
              <a:t>ЖУРНАЛ КОНСУЛЬТАЦИЙ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825993"/>
              </p:ext>
            </p:extLst>
          </p:nvPr>
        </p:nvGraphicFramePr>
        <p:xfrm>
          <a:off x="251519" y="1600200"/>
          <a:ext cx="8435280" cy="4925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295"/>
                <a:gridCol w="1328538"/>
                <a:gridCol w="1390287"/>
                <a:gridCol w="1119174"/>
                <a:gridCol w="1290906"/>
                <a:gridCol w="1292363"/>
                <a:gridCol w="1117717"/>
              </a:tblGrid>
              <a:tr h="4482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Время </a:t>
                      </a:r>
                      <a:r>
                        <a:rPr lang="ru-RU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проведения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Консультируемый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Имя Возраст Пол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Повод </a:t>
                      </a:r>
                      <a:r>
                        <a:rPr lang="ru-RU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обращения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Выявленная </a:t>
                      </a:r>
                      <a:r>
                        <a:rPr lang="ru-RU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проблема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 </a:t>
                      </a:r>
                      <a:r>
                        <a:rPr lang="ru-RU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консультирования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Заключение </a:t>
                      </a:r>
                      <a:r>
                        <a:rPr lang="ru-RU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психолога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Рекомендация</a:t>
                      </a:r>
                      <a:endParaRPr lang="ru-RU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4422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59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r>
              <a:rPr lang="ru-RU" dirty="0" smtClean="0"/>
              <a:t>Психологическая карта ребенка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8712968" cy="5040560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>
            <a:normAutofit fontScale="925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ru-RU" sz="3600" dirty="0" smtClean="0">
                <a:latin typeface="Arial Narrow" pitchFamily="34" charset="0"/>
              </a:rPr>
              <a:t>    Входят</a:t>
            </a:r>
            <a:r>
              <a:rPr lang="ru-RU" sz="3600" dirty="0">
                <a:latin typeface="Arial Narrow" pitchFamily="34" charset="0"/>
              </a:rPr>
              <a:t>: психологические заключения, </a:t>
            </a:r>
            <a:r>
              <a:rPr lang="ru-RU" dirty="0">
                <a:latin typeface="Arial Narrow" pitchFamily="34" charset="0"/>
              </a:rPr>
              <a:t>протоколы </a:t>
            </a:r>
            <a:r>
              <a:rPr lang="ru-RU" sz="3600" dirty="0">
                <a:latin typeface="Arial Narrow" pitchFamily="34" charset="0"/>
              </a:rPr>
              <a:t>диагностических обследований, бесед, интервью, рекомендации педагогам и родителям, листы коррекционных и развивающих программ, которые проводились с ребёнком и </a:t>
            </a:r>
            <a:r>
              <a:rPr lang="ru-RU" dirty="0">
                <a:latin typeface="Arial Narrow" pitchFamily="34" charset="0"/>
              </a:rPr>
              <a:t>.т.д</a:t>
            </a:r>
            <a:r>
              <a:rPr lang="ru-RU" dirty="0" smtClean="0">
                <a:latin typeface="Arial Narrow" pitchFamily="34" charset="0"/>
              </a:rPr>
              <a:t>.</a:t>
            </a:r>
            <a:endParaRPr lang="ru-RU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41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t">
            <a:normAutofit fontScale="90000"/>
          </a:bodyPr>
          <a:lstStyle/>
          <a:p>
            <a:pPr algn="l"/>
            <a:r>
              <a:rPr lang="ru-RU" sz="3600" dirty="0" smtClean="0">
                <a:latin typeface="Arial Narrow" pitchFamily="34" charset="0"/>
              </a:rPr>
              <a:t>Индивидуальная карта сопровождения</a:t>
            </a:r>
            <a:r>
              <a:rPr lang="ru-RU" dirty="0" smtClean="0">
                <a:latin typeface="Arial Narrow" pitchFamily="34" charset="0"/>
              </a:rPr>
              <a:t>. </a:t>
            </a:r>
            <a:br>
              <a:rPr lang="ru-RU" dirty="0" smtClean="0">
                <a:latin typeface="Arial Narrow" pitchFamily="34" charset="0"/>
              </a:rPr>
            </a:br>
            <a:endParaRPr lang="ru-RU" dirty="0"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92514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 smtClean="0">
                <a:latin typeface="Arial Narrow" pitchFamily="34" charset="0"/>
              </a:rPr>
              <a:t>Ф.И.О_____________________</a:t>
            </a:r>
          </a:p>
          <a:p>
            <a:r>
              <a:rPr lang="ru-RU" sz="1800" dirty="0" smtClean="0">
                <a:latin typeface="Arial Narrow" pitchFamily="34" charset="0"/>
              </a:rPr>
              <a:t>Учащегося</a:t>
            </a:r>
            <a:r>
              <a:rPr lang="ru-RU" sz="1800" dirty="0">
                <a:latin typeface="Arial Narrow" pitchFamily="34" charset="0"/>
              </a:rPr>
              <a:t>_____ </a:t>
            </a:r>
            <a:r>
              <a:rPr lang="ru-RU" sz="1800" dirty="0" err="1">
                <a:latin typeface="Arial Narrow" pitchFamily="34" charset="0"/>
              </a:rPr>
              <a:t>класса_________школы</a:t>
            </a:r>
            <a:r>
              <a:rPr lang="ru-RU" sz="1800" dirty="0">
                <a:latin typeface="Arial Narrow" pitchFamily="34" charset="0"/>
              </a:rPr>
              <a:t> №_________</a:t>
            </a:r>
          </a:p>
          <a:p>
            <a:r>
              <a:rPr lang="ru-RU" sz="1800" dirty="0">
                <a:latin typeface="Arial Narrow" pitchFamily="34" charset="0"/>
              </a:rPr>
              <a:t>Ф.И.О. родителей (законных представителей)</a:t>
            </a:r>
          </a:p>
          <a:p>
            <a:r>
              <a:rPr lang="ru-RU" sz="1800" dirty="0" smtClean="0">
                <a:latin typeface="Arial Narrow" pitchFamily="34" charset="0"/>
              </a:rPr>
              <a:t>_________________________________________________________________________</a:t>
            </a:r>
            <a:endParaRPr lang="ru-RU" sz="1800" dirty="0">
              <a:latin typeface="Arial Narrow" pitchFamily="34" charset="0"/>
            </a:endParaRPr>
          </a:p>
          <a:p>
            <a:r>
              <a:rPr lang="ru-RU" sz="1800" b="1" dirty="0">
                <a:latin typeface="Arial Narrow" pitchFamily="34" charset="0"/>
              </a:rPr>
              <a:t>Общие сведения о семье </a:t>
            </a:r>
            <a:r>
              <a:rPr lang="ru-RU" sz="1800" i="1" dirty="0">
                <a:latin typeface="Arial Narrow" pitchFamily="34" charset="0"/>
              </a:rPr>
              <a:t>(нужное подчеркнуть)</a:t>
            </a:r>
            <a:r>
              <a:rPr lang="ru-RU" sz="1800" dirty="0">
                <a:latin typeface="Arial Narrow" pitchFamily="34" charset="0"/>
              </a:rPr>
              <a:t>.</a:t>
            </a:r>
          </a:p>
          <a:p>
            <a:r>
              <a:rPr lang="ru-RU" sz="1800" dirty="0">
                <a:latin typeface="Arial Narrow" pitchFamily="34" charset="0"/>
              </a:rPr>
              <a:t>Полная, неполная, многодетная, ребенок воспитывается матерью (отцом), ребенок находится под опекой</a:t>
            </a:r>
          </a:p>
          <a:p>
            <a:r>
              <a:rPr lang="ru-RU" sz="1800" b="1" dirty="0">
                <a:latin typeface="Arial Narrow" pitchFamily="34" charset="0"/>
              </a:rPr>
              <a:t>Выявленные особенности</a:t>
            </a:r>
            <a:r>
              <a:rPr lang="ru-RU" sz="1800" dirty="0">
                <a:latin typeface="Arial Narrow" pitchFamily="34" charset="0"/>
              </a:rPr>
              <a:t>______________________________________________________</a:t>
            </a:r>
          </a:p>
          <a:p>
            <a:r>
              <a:rPr lang="ru-RU" sz="1800" b="1" dirty="0">
                <a:latin typeface="Arial Narrow" pitchFamily="34" charset="0"/>
              </a:rPr>
              <a:t>Краткая характеристика ребенка</a:t>
            </a:r>
            <a:r>
              <a:rPr lang="ru-RU" sz="1800" dirty="0">
                <a:latin typeface="Arial Narrow" pitchFamily="34" charset="0"/>
              </a:rPr>
              <a:t>_______________________________________________</a:t>
            </a:r>
            <a:br>
              <a:rPr lang="ru-RU" sz="1800" dirty="0">
                <a:latin typeface="Arial Narrow" pitchFamily="34" charset="0"/>
              </a:rPr>
            </a:br>
            <a:r>
              <a:rPr lang="ru-RU" sz="1800" dirty="0">
                <a:latin typeface="Arial Narrow" pitchFamily="34" charset="0"/>
              </a:rPr>
              <a:t>_____________________________________________________________________________</a:t>
            </a:r>
          </a:p>
          <a:p>
            <a:r>
              <a:rPr lang="ru-RU" sz="1800" dirty="0">
                <a:latin typeface="Arial Narrow" pitchFamily="34" charset="0"/>
              </a:rPr>
              <a:t>Рекомендованная программа ________________________________</a:t>
            </a:r>
            <a:r>
              <a:rPr lang="ru-RU" sz="1800" dirty="0"/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386233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1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3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4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8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9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106487"/>
              </p:ext>
            </p:extLst>
          </p:nvPr>
        </p:nvGraphicFramePr>
        <p:xfrm>
          <a:off x="179511" y="332657"/>
          <a:ext cx="8784977" cy="6264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0772"/>
                <a:gridCol w="3351159"/>
                <a:gridCol w="2078068"/>
                <a:gridCol w="1944978"/>
              </a:tblGrid>
              <a:tr h="1301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Дата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Профилактическая работа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Ответственный 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Примечание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992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Работа с ребенком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09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992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Работа с одноклассниками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09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992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Работа с родителями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0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992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Работа с классным руководителем</a:t>
                      </a:r>
                      <a:endParaRPr lang="ru-RU" sz="2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09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 Narrow" pitchFamily="34" charset="0"/>
                        </a:rPr>
                        <a:t> 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33525" y="291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60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646330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b="1" dirty="0" smtClean="0">
              <a:latin typeface="Arial Narrow" pitchFamily="34" charset="0"/>
            </a:endParaRPr>
          </a:p>
          <a:p>
            <a:r>
              <a:rPr lang="ru-RU" b="1" dirty="0" smtClean="0">
                <a:latin typeface="Arial Narrow" pitchFamily="34" charset="0"/>
              </a:rPr>
              <a:t>Диагностика  </a:t>
            </a:r>
            <a:r>
              <a:rPr lang="ru-RU" b="1" dirty="0">
                <a:latin typeface="Arial Narrow" pitchFamily="34" charset="0"/>
              </a:rPr>
              <a:t>на выходе </a:t>
            </a:r>
            <a:r>
              <a:rPr lang="ru-RU" dirty="0">
                <a:latin typeface="Arial Narrow" pitchFamily="34" charset="0"/>
              </a:rPr>
              <a:t>(наименование методик): 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ru-RU" b="1" dirty="0">
                <a:latin typeface="Arial Narrow" pitchFamily="34" charset="0"/>
              </a:rPr>
              <a:t>Результат диагностики на выходе: </a:t>
            </a:r>
            <a:r>
              <a:rPr lang="ru-RU" dirty="0">
                <a:latin typeface="Arial Narrow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ru-RU" b="1" dirty="0">
                <a:latin typeface="Arial Narrow" pitchFamily="34" charset="0"/>
              </a:rPr>
              <a:t>Рекомендации </a:t>
            </a:r>
            <a:r>
              <a:rPr lang="ru-RU" i="1" dirty="0">
                <a:latin typeface="Arial Narrow" pitchFamily="34" charset="0"/>
              </a:rPr>
              <a:t>(родителям и классному руководителю):</a:t>
            </a:r>
            <a:r>
              <a:rPr lang="ru-RU" b="1" dirty="0">
                <a:latin typeface="Arial Narrow" pitchFamily="34" charset="0"/>
              </a:rPr>
              <a:t>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dirty="0">
              <a:latin typeface="Arial Narrow" pitchFamily="34" charset="0"/>
            </a:endParaRPr>
          </a:p>
          <a:p>
            <a:r>
              <a:rPr lang="ru-RU" b="1" dirty="0">
                <a:latin typeface="Arial Narrow" pitchFamily="34" charset="0"/>
              </a:rPr>
              <a:t> </a:t>
            </a:r>
            <a:endParaRPr lang="ru-RU" dirty="0">
              <a:latin typeface="Arial Narrow" pitchFamily="34" charset="0"/>
            </a:endParaRPr>
          </a:p>
          <a:p>
            <a:r>
              <a:rPr lang="ru-RU" b="1" dirty="0">
                <a:latin typeface="Arial Narrow" pitchFamily="34" charset="0"/>
              </a:rPr>
              <a:t>Составитель маршрута: </a:t>
            </a:r>
            <a:r>
              <a:rPr lang="ru-RU" dirty="0">
                <a:latin typeface="Arial Narrow" pitchFamily="34" charset="0"/>
              </a:rPr>
              <a:t>Фамилия И.О., </a:t>
            </a:r>
            <a:r>
              <a:rPr lang="ru-RU" dirty="0" smtClean="0">
                <a:latin typeface="Arial Narrow" pitchFamily="34" charset="0"/>
              </a:rPr>
              <a:t>педагог-психолог</a:t>
            </a:r>
          </a:p>
          <a:p>
            <a:endParaRPr lang="ru-RU" dirty="0">
              <a:latin typeface="Arial Narrow" pitchFamily="34" charset="0"/>
            </a:endParaRPr>
          </a:p>
          <a:p>
            <a:r>
              <a:rPr lang="ru-RU" b="1" dirty="0">
                <a:latin typeface="Arial Narrow" pitchFamily="34" charset="0"/>
              </a:rPr>
              <a:t>Дата: </a:t>
            </a:r>
            <a:r>
              <a:rPr lang="ru-RU" dirty="0">
                <a:latin typeface="Arial Narrow" pitchFamily="34" charset="0"/>
              </a:rPr>
              <a:t>_____________________ </a:t>
            </a:r>
            <a:r>
              <a:rPr lang="ru-RU" b="1" dirty="0">
                <a:latin typeface="Arial Narrow" pitchFamily="34" charset="0"/>
              </a:rPr>
              <a:t>Подпись </a:t>
            </a:r>
            <a:r>
              <a:rPr lang="ru-RU" dirty="0">
                <a:latin typeface="Arial Narrow" pitchFamily="34" charset="0"/>
              </a:rPr>
              <a:t>________________</a:t>
            </a:r>
          </a:p>
          <a:p>
            <a:r>
              <a:rPr lang="ru-RU" dirty="0">
                <a:latin typeface="Arial Narrow" pitchFamily="34" charset="0"/>
              </a:rPr>
              <a:t> </a:t>
            </a:r>
          </a:p>
          <a:p>
            <a:r>
              <a:rPr lang="ru-RU" b="1" dirty="0">
                <a:latin typeface="Arial Narrow" pitchFamily="34" charset="0"/>
              </a:rPr>
              <a:t>Утверждено</a:t>
            </a:r>
            <a:r>
              <a:rPr lang="ru-RU" dirty="0">
                <a:latin typeface="Arial Narrow" pitchFamily="34" charset="0"/>
              </a:rPr>
              <a:t>  рабочей группой __________________________района (Ф.И.О., должность</a:t>
            </a:r>
            <a:r>
              <a:rPr lang="ru-RU" dirty="0" smtClean="0">
                <a:latin typeface="Arial Narrow" pitchFamily="34" charset="0"/>
              </a:rPr>
              <a:t>)</a:t>
            </a:r>
          </a:p>
          <a:p>
            <a:endParaRPr lang="ru-RU" dirty="0">
              <a:latin typeface="Arial Narrow" pitchFamily="34" charset="0"/>
            </a:endParaRPr>
          </a:p>
          <a:p>
            <a:r>
              <a:rPr lang="ru-RU" dirty="0">
                <a:latin typeface="Arial Narrow" pitchFamily="34" charset="0"/>
              </a:rPr>
              <a:t>___________________________/____________ (подпись) </a:t>
            </a:r>
          </a:p>
        </p:txBody>
      </p:sp>
    </p:spTree>
    <p:extLst>
      <p:ext uri="{BB962C8B-B14F-4D97-AF65-F5344CB8AC3E}">
        <p14:creationId xmlns:p14="http://schemas.microsoft.com/office/powerpoint/2010/main" val="268962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6858000"/>
          </a:xfrm>
          <a:prstGeom prst="rect">
            <a:avLst/>
          </a:prstGeom>
        </p:spPr>
      </p:pic>
      <p:sp>
        <p:nvSpPr>
          <p:cNvPr id="9218" name="Номер слайда 5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B33F239-AB7A-48ED-8538-D9B0C3530344}" type="slidenum">
              <a:rPr lang="en-US" altLang="ru-RU" sz="14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ru-RU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699792" y="188640"/>
            <a:ext cx="4274190" cy="71380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1F497D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Методическая литература</a:t>
            </a:r>
            <a:endParaRPr lang="ru-RU" sz="2000" b="1" dirty="0">
              <a:solidFill>
                <a:srgbClr val="1F497D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9225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384925"/>
            <a:ext cx="8510588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658802" cy="8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5" t="7034" r="2817"/>
          <a:stretch/>
        </p:blipFill>
        <p:spPr>
          <a:xfrm>
            <a:off x="1189883" y="908720"/>
            <a:ext cx="3944789" cy="528061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883942"/>
              </p:ext>
            </p:extLst>
          </p:nvPr>
        </p:nvGraphicFramePr>
        <p:xfrm>
          <a:off x="7456796" y="604"/>
          <a:ext cx="1582900" cy="2636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Acrobat Document" r:id="rId7" imgW="7547040" imgH="10693080" progId="AcroExch.Document.7">
                  <p:embed/>
                </p:oleObj>
              </mc:Choice>
              <mc:Fallback>
                <p:oleObj name="Acrobat Document" r:id="rId7" imgW="7547040" imgH="1069308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l="9076" r="43193" b="43825"/>
                      <a:stretch>
                        <a:fillRect/>
                      </a:stretch>
                    </p:blipFill>
                    <p:spPr bwMode="auto">
                      <a:xfrm>
                        <a:off x="7456796" y="604"/>
                        <a:ext cx="1582900" cy="26363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958557"/>
              </p:ext>
            </p:extLst>
          </p:nvPr>
        </p:nvGraphicFramePr>
        <p:xfrm>
          <a:off x="6553200" y="2132856"/>
          <a:ext cx="1559767" cy="25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Acrobat Document" r:id="rId9" imgW="7547040" imgH="10693080" progId="AcroExch.Document.7">
                  <p:embed/>
                </p:oleObj>
              </mc:Choice>
              <mc:Fallback>
                <p:oleObj name="Acrobat Document" r:id="rId9" imgW="7547040" imgH="1069308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924" r="41345" b="43942"/>
                      <a:stretch>
                        <a:fillRect/>
                      </a:stretch>
                    </p:blipFill>
                    <p:spPr bwMode="auto">
                      <a:xfrm>
                        <a:off x="6553200" y="2132856"/>
                        <a:ext cx="1559767" cy="25922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949944"/>
              </p:ext>
            </p:extLst>
          </p:nvPr>
        </p:nvGraphicFramePr>
        <p:xfrm>
          <a:off x="5292080" y="3898427"/>
          <a:ext cx="1500908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Acrobat Document" r:id="rId11" imgW="7547040" imgH="10693080" progId="AcroExch.Document.7">
                  <p:embed/>
                </p:oleObj>
              </mc:Choice>
              <mc:Fallback>
                <p:oleObj name="Acrobat Document" r:id="rId11" imgW="7547040" imgH="1069308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076" r="43698" b="44299"/>
                      <a:stretch>
                        <a:fillRect/>
                      </a:stretch>
                    </p:blipFill>
                    <p:spPr bwMode="auto">
                      <a:xfrm>
                        <a:off x="5292080" y="3898427"/>
                        <a:ext cx="1500908" cy="2505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81031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6"/>
          <p:cNvSpPr>
            <a:spLocks noChangeArrowheads="1"/>
          </p:cNvSpPr>
          <p:nvPr/>
        </p:nvSpPr>
        <p:spPr bwMode="auto">
          <a:xfrm>
            <a:off x="609600" y="1963926"/>
            <a:ext cx="83058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ru-RU" sz="3200" b="1" i="1" dirty="0"/>
              <a:t>     </a:t>
            </a:r>
            <a:r>
              <a:rPr lang="ru-RU" altLang="ru-RU" sz="3200" b="1" dirty="0">
                <a:solidFill>
                  <a:srgbClr val="663300"/>
                </a:solidFill>
              </a:rPr>
              <a:t>Наш адрес: г. Казань, </a:t>
            </a:r>
            <a:br>
              <a:rPr lang="ru-RU" altLang="ru-RU" sz="3200" b="1" dirty="0">
                <a:solidFill>
                  <a:srgbClr val="663300"/>
                </a:solidFill>
              </a:rPr>
            </a:br>
            <a:r>
              <a:rPr lang="ru-RU" altLang="ru-RU" sz="3200" b="1" dirty="0">
                <a:solidFill>
                  <a:srgbClr val="663300"/>
                </a:solidFill>
              </a:rPr>
              <a:t>ул. Деловая, д. 11,</a:t>
            </a:r>
            <a:endParaRPr lang="en-US" altLang="ru-RU" sz="3200" b="1" dirty="0">
              <a:solidFill>
                <a:srgbClr val="663300"/>
              </a:solidFill>
            </a:endParaRPr>
          </a:p>
          <a:p>
            <a:pPr algn="ctr">
              <a:defRPr/>
            </a:pPr>
            <a:r>
              <a:rPr lang="ru-RU" altLang="ru-RU" sz="3200" b="1" dirty="0" err="1">
                <a:solidFill>
                  <a:srgbClr val="663300"/>
                </a:solidFill>
              </a:rPr>
              <a:t>Тел.,факс</a:t>
            </a:r>
            <a:r>
              <a:rPr lang="ru-RU" altLang="ru-RU" sz="3200" b="1" dirty="0">
                <a:solidFill>
                  <a:srgbClr val="663300"/>
                </a:solidFill>
              </a:rPr>
              <a:t>: (843) 554-74-09,</a:t>
            </a:r>
            <a:endParaRPr lang="en-US" altLang="ru-RU" sz="3200" b="1" dirty="0">
              <a:solidFill>
                <a:srgbClr val="663300"/>
              </a:solidFill>
            </a:endParaRPr>
          </a:p>
          <a:p>
            <a:pPr algn="ctr">
              <a:defRPr/>
            </a:pPr>
            <a:r>
              <a:rPr lang="ru-RU" altLang="ru-RU" sz="3200" b="1" dirty="0">
                <a:solidFill>
                  <a:srgbClr val="663300"/>
                </a:solidFill>
              </a:rPr>
              <a:t> </a:t>
            </a:r>
            <a:r>
              <a:rPr lang="en-US" altLang="ru-RU" sz="3200" b="1" dirty="0">
                <a:solidFill>
                  <a:srgbClr val="663300"/>
                </a:solidFill>
              </a:rPr>
              <a:t>e-mail</a:t>
            </a:r>
            <a:r>
              <a:rPr lang="ru-RU" altLang="ru-RU" sz="3200" b="1" dirty="0">
                <a:solidFill>
                  <a:srgbClr val="663300"/>
                </a:solidFill>
              </a:rPr>
              <a:t>:</a:t>
            </a:r>
            <a:r>
              <a:rPr lang="en-US" altLang="ru-RU" sz="3200" b="1" dirty="0">
                <a:solidFill>
                  <a:srgbClr val="663300"/>
                </a:solidFill>
              </a:rPr>
              <a:t> </a:t>
            </a:r>
            <a:r>
              <a:rPr lang="en-US" altLang="ru-RU" sz="3200" b="1" dirty="0">
                <a:solidFill>
                  <a:srgbClr val="663300"/>
                </a:solidFill>
                <a:hlinkClick r:id="rId3"/>
              </a:rPr>
              <a:t>resurs.kzn@tatar.ru</a:t>
            </a:r>
            <a:endParaRPr lang="en-US" altLang="ru-RU" sz="3200" b="1" dirty="0">
              <a:solidFill>
                <a:srgbClr val="663300"/>
              </a:solidFill>
            </a:endParaRPr>
          </a:p>
          <a:p>
            <a:pPr algn="ctr">
              <a:defRPr/>
            </a:pPr>
            <a:r>
              <a:rPr lang="ru-RU" altLang="ru-RU" sz="3200" b="1" dirty="0">
                <a:solidFill>
                  <a:srgbClr val="663300"/>
                </a:solidFill>
              </a:rPr>
              <a:t>Сайт: </a:t>
            </a:r>
            <a:r>
              <a:rPr lang="en-US" alt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edu.tatar.ru</a:t>
            </a:r>
            <a:r>
              <a:rPr lang="ru-RU" altLang="ru-RU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ru-RU" altLang="ru-RU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defRPr/>
            </a:pPr>
            <a:r>
              <a:rPr lang="ru-RU" altLang="ru-RU" sz="3200" b="1" dirty="0" smtClean="0">
                <a:solidFill>
                  <a:srgbClr val="663300"/>
                </a:solidFill>
              </a:rPr>
              <a:t>Организации		 </a:t>
            </a:r>
            <a:r>
              <a:rPr lang="ru-RU" altLang="ru-RU" sz="3200" b="1" dirty="0">
                <a:solidFill>
                  <a:srgbClr val="663300"/>
                </a:solidFill>
              </a:rPr>
              <a:t>Московский </a:t>
            </a:r>
            <a:r>
              <a:rPr lang="ru-RU" altLang="ru-RU" sz="3200" b="1" dirty="0" smtClean="0">
                <a:solidFill>
                  <a:srgbClr val="663300"/>
                </a:solidFill>
              </a:rPr>
              <a:t>район		  другие    </a:t>
            </a:r>
          </a:p>
          <a:p>
            <a:pPr algn="ctr">
              <a:defRPr/>
            </a:pPr>
            <a:r>
              <a:rPr lang="ru-RU" altLang="ru-RU" sz="3200" b="1" dirty="0" smtClean="0">
                <a:solidFill>
                  <a:srgbClr val="663300"/>
                </a:solidFill>
              </a:rPr>
              <a:t>ГЦПМСС </a:t>
            </a:r>
            <a:r>
              <a:rPr lang="ru-RU" altLang="ru-RU" sz="3200" b="1" dirty="0">
                <a:solidFill>
                  <a:srgbClr val="663300"/>
                </a:solidFill>
              </a:rPr>
              <a:t>«Ресурс»</a:t>
            </a:r>
          </a:p>
        </p:txBody>
      </p:sp>
      <p:sp>
        <p:nvSpPr>
          <p:cNvPr id="16387" name="Rectangle 18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457200"/>
            <a:ext cx="7467600" cy="1524000"/>
          </a:xfrm>
        </p:spPr>
        <p:txBody>
          <a:bodyPr rtlCol="0">
            <a:normAutofit fontScale="62500" lnSpcReduction="20000"/>
          </a:bodyPr>
          <a:lstStyle/>
          <a:p>
            <a:pPr marL="274320" indent="-274320" algn="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700" dirty="0" smtClean="0">
                <a:solidFill>
                  <a:srgbClr val="663300"/>
                </a:solidFill>
              </a:rPr>
              <a:t>	</a:t>
            </a:r>
            <a:r>
              <a:rPr lang="ru-RU" altLang="ru-RU" sz="3800" b="1" dirty="0">
                <a:solidFill>
                  <a:srgbClr val="0033CC"/>
                </a:solidFill>
              </a:rPr>
              <a:t>Муниципальное  бюджетное учреждение </a:t>
            </a:r>
            <a:br>
              <a:rPr lang="ru-RU" altLang="ru-RU" sz="3800" b="1" dirty="0">
                <a:solidFill>
                  <a:srgbClr val="0033CC"/>
                </a:solidFill>
              </a:rPr>
            </a:br>
            <a:r>
              <a:rPr lang="ru-RU" altLang="ru-RU" sz="3800" b="1" dirty="0">
                <a:solidFill>
                  <a:srgbClr val="0033CC"/>
                </a:solidFill>
              </a:rPr>
              <a:t>Городской центр </a:t>
            </a:r>
            <a:br>
              <a:rPr lang="ru-RU" altLang="ru-RU" sz="3800" b="1" dirty="0">
                <a:solidFill>
                  <a:srgbClr val="0033CC"/>
                </a:solidFill>
              </a:rPr>
            </a:br>
            <a:r>
              <a:rPr lang="ru-RU" altLang="ru-RU" sz="3800" b="1" dirty="0">
                <a:solidFill>
                  <a:srgbClr val="0033CC"/>
                </a:solidFill>
              </a:rPr>
              <a:t>психолого-медико-социального </a:t>
            </a:r>
            <a:endParaRPr lang="en-US" altLang="ru-RU" sz="3800" b="1" dirty="0">
              <a:solidFill>
                <a:srgbClr val="0033CC"/>
              </a:solidFill>
            </a:endParaRPr>
          </a:p>
          <a:p>
            <a:pPr marL="274320" indent="-274320" algn="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3800" b="1" dirty="0">
                <a:solidFill>
                  <a:srgbClr val="0033CC"/>
                </a:solidFill>
              </a:rPr>
              <a:t>сопровождения «Ресурс» города Казани</a:t>
            </a:r>
            <a:r>
              <a:rPr lang="ru-RU" altLang="ru-RU" sz="2300" b="1" dirty="0" smtClean="0">
                <a:solidFill>
                  <a:srgbClr val="0033CC"/>
                </a:solidFill>
              </a:rPr>
              <a:t/>
            </a:r>
            <a:br>
              <a:rPr lang="ru-RU" altLang="ru-RU" sz="2300" b="1" dirty="0" smtClean="0">
                <a:solidFill>
                  <a:srgbClr val="0033CC"/>
                </a:solidFill>
              </a:rPr>
            </a:br>
            <a:endParaRPr lang="ru-RU" altLang="ru-RU" sz="2300" b="1" dirty="0" smtClean="0">
              <a:solidFill>
                <a:srgbClr val="0033CC"/>
              </a:solidFill>
            </a:endParaRPr>
          </a:p>
        </p:txBody>
      </p:sp>
      <p:graphicFrame>
        <p:nvGraphicFramePr>
          <p:cNvPr id="13316" name="Object 20"/>
          <p:cNvGraphicFramePr>
            <a:graphicFrameLocks noGrp="1" noChangeAspect="1"/>
          </p:cNvGraphicFramePr>
          <p:nvPr>
            <p:ph sz="half" idx="2"/>
          </p:nvPr>
        </p:nvGraphicFramePr>
        <p:xfrm>
          <a:off x="304800" y="381000"/>
          <a:ext cx="2057400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orelDRAW" r:id="rId4" imgW="2189240" imgH="1236180" progId="CorelDRAW.Graphic.13">
                  <p:embed/>
                </p:oleObj>
              </mc:Choice>
              <mc:Fallback>
                <p:oleObj name="CorelDRAW" r:id="rId4" imgW="2189240" imgH="1236180" progId="CorelDRAW.Graphic.1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0"/>
                        <a:ext cx="2057400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Rectangle 19"/>
          <p:cNvSpPr>
            <a:spLocks noChangeArrowheads="1"/>
          </p:cNvSpPr>
          <p:nvPr/>
        </p:nvSpPr>
        <p:spPr bwMode="auto">
          <a:xfrm>
            <a:off x="1905000" y="228600"/>
            <a:ext cx="6858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endParaRPr lang="ru-RU" altLang="ru-RU" sz="3200" b="1" i="1">
              <a:solidFill>
                <a:srgbClr val="663300"/>
              </a:solidFill>
            </a:endParaRPr>
          </a:p>
        </p:txBody>
      </p:sp>
      <p:sp>
        <p:nvSpPr>
          <p:cNvPr id="13318" name="Прямоугольник 1"/>
          <p:cNvSpPr>
            <a:spLocks noChangeArrowheads="1"/>
          </p:cNvSpPr>
          <p:nvPr/>
        </p:nvSpPr>
        <p:spPr bwMode="auto">
          <a:xfrm>
            <a:off x="457200" y="6129385"/>
            <a:ext cx="8305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altLang="ru-RU" b="1" i="1" dirty="0">
                <a:solidFill>
                  <a:srgbClr val="663300"/>
                </a:solidFill>
              </a:rPr>
              <a:t>Благодарим за внимание!</a:t>
            </a:r>
          </a:p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altLang="ru-RU" b="1" i="1" dirty="0">
                <a:solidFill>
                  <a:srgbClr val="663300"/>
                </a:solidFill>
              </a:rPr>
              <a:t>Надеемся на сотрудничество!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6081454" y="5287649"/>
            <a:ext cx="725508" cy="0"/>
          </a:xfrm>
          <a:prstGeom prst="straightConnector1">
            <a:avLst/>
          </a:prstGeom>
          <a:ln w="53975">
            <a:solidFill>
              <a:srgbClr val="663300"/>
            </a:solidFill>
            <a:headEnd w="lg" len="lg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497318" y="5301208"/>
            <a:ext cx="722784" cy="0"/>
          </a:xfrm>
          <a:prstGeom prst="straightConnector1">
            <a:avLst/>
          </a:prstGeom>
          <a:ln w="53975">
            <a:solidFill>
              <a:srgbClr val="663300"/>
            </a:solidFill>
            <a:headEnd w="lg" len="lg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195736" y="5661248"/>
            <a:ext cx="725508" cy="0"/>
          </a:xfrm>
          <a:prstGeom prst="straightConnector1">
            <a:avLst/>
          </a:prstGeom>
          <a:ln w="53975">
            <a:solidFill>
              <a:srgbClr val="663300"/>
            </a:solidFill>
            <a:headEnd w="lg" len="lg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346422" y="4741810"/>
            <a:ext cx="725508" cy="0"/>
          </a:xfrm>
          <a:prstGeom prst="straightConnector1">
            <a:avLst/>
          </a:prstGeom>
          <a:ln w="53975">
            <a:solidFill>
              <a:srgbClr val="663300"/>
            </a:solidFill>
            <a:headEnd w="lg" len="lg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857348" y="4741810"/>
            <a:ext cx="725508" cy="0"/>
          </a:xfrm>
          <a:prstGeom prst="straightConnector1">
            <a:avLst/>
          </a:prstGeom>
          <a:ln w="53975">
            <a:solidFill>
              <a:srgbClr val="663300"/>
            </a:solidFill>
            <a:headEnd w="lg" len="lg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0555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2282</TotalTime>
  <Words>464</Words>
  <Application>Microsoft Office PowerPoint</Application>
  <PresentationFormat>Экран (4:3)</PresentationFormat>
  <Paragraphs>152</Paragraphs>
  <Slides>18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Тема Office</vt:lpstr>
      <vt:lpstr>Acrobat Document</vt:lpstr>
      <vt:lpstr>CorelDRAW</vt:lpstr>
      <vt:lpstr>Нормативно-методическое обеспечение работы педагога-психолога в образовательном учреждении</vt:lpstr>
      <vt:lpstr>Документация педагога- психолога образовательной организации</vt:lpstr>
      <vt:lpstr>Открытая документация</vt:lpstr>
      <vt:lpstr>  Годовой план, утверждается руководителем образовательной  организации, согласовывается с куратором по профессиональному подчинению.</vt:lpstr>
      <vt:lpstr>Презентация PowerPoint</vt:lpstr>
      <vt:lpstr>Презентация PowerPoint</vt:lpstr>
      <vt:lpstr>Презентация PowerPoint</vt:lpstr>
      <vt:lpstr>Журнал учета видов работы</vt:lpstr>
      <vt:lpstr>Циклограмма деятельности на рабочую неделю</vt:lpstr>
      <vt:lpstr>    Программы и методы психопрофилактической, диагностической, развивающей, коррекционной, консультационной  и других видов работы.</vt:lpstr>
      <vt:lpstr>Специальная документация</vt:lpstr>
      <vt:lpstr>ЖУРНАЛ КОНСУЛЬТАЦИЙ</vt:lpstr>
      <vt:lpstr>Психологическая карта ребенка</vt:lpstr>
      <vt:lpstr>Индивидуальная карта сопровождения.  </vt:lpstr>
      <vt:lpstr>Презентация PowerPoint</vt:lpstr>
      <vt:lpstr>Презентация PowerPoint</vt:lpstr>
      <vt:lpstr>Методическая литература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Городской семинар</dc:title>
  <dc:creator>Валерия</dc:creator>
  <cp:lastModifiedBy>администратор</cp:lastModifiedBy>
  <cp:revision>59</cp:revision>
  <dcterms:created xsi:type="dcterms:W3CDTF">2016-04-05T06:06:54Z</dcterms:created>
  <dcterms:modified xsi:type="dcterms:W3CDTF">2016-04-11T11:45:07Z</dcterms:modified>
</cp:coreProperties>
</file>